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14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7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9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8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6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7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5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0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6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7169F-3DEB-431E-ADD6-9EC0AA8C3EE2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93885-2A7B-4D21-A7F3-5B1C382B8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6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31934"/>
            <a:ext cx="12192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Gloucester MT Extra Condensed" panose="02030808020601010101" pitchFamily="18" charset="0"/>
            </a:endParaRPr>
          </a:p>
          <a:p>
            <a:endParaRPr lang="en-US" dirty="0" smtClean="0">
              <a:latin typeface="Gloucester MT Extra Condensed" panose="02030808020601010101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9600" dirty="0">
                <a:latin typeface="Gloucester MT Extra Condensed" panose="02030808020601010101" pitchFamily="18" charset="0"/>
              </a:rPr>
              <a:t>Optics Laboratory</a:t>
            </a:r>
          </a:p>
          <a:p>
            <a:pPr algn="ctr"/>
            <a:r>
              <a:rPr lang="en-US" sz="2800" dirty="0">
                <a:latin typeface="Gloucester MT Extra Condensed" panose="02030808020601010101" pitchFamily="18" charset="0"/>
              </a:rPr>
              <a:t>2nd Grade - 1st Semester</a:t>
            </a:r>
          </a:p>
          <a:p>
            <a:pPr algn="ctr"/>
            <a:r>
              <a:rPr lang="en-US" sz="2800" dirty="0">
                <a:latin typeface="Gloucester MT Extra Condensed" panose="02030808020601010101" pitchFamily="18" charset="0"/>
              </a:rPr>
              <a:t>2018/2019</a:t>
            </a:r>
          </a:p>
          <a:p>
            <a:endParaRPr lang="en-US" dirty="0">
              <a:latin typeface="Gloucester MT Extra Condensed" panose="02030808020601010101" pitchFamily="18" charset="0"/>
            </a:endParaRPr>
          </a:p>
          <a:p>
            <a:pPr algn="ctr"/>
            <a:r>
              <a:rPr lang="en-US" sz="3600" u="sng" dirty="0">
                <a:latin typeface="Gloucester MT Extra Condensed" panose="02030808020601010101" pitchFamily="18" charset="0"/>
              </a:rPr>
              <a:t>Instructors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Prof. Dr. Sabah Ibrahim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Lect. </a:t>
            </a:r>
            <a:r>
              <a:rPr lang="en-US" dirty="0" err="1">
                <a:latin typeface="Gloucester MT Extra Condensed" panose="02030808020601010101" pitchFamily="18" charset="0"/>
              </a:rPr>
              <a:t>Muhanned</a:t>
            </a:r>
            <a:r>
              <a:rPr lang="en-US" dirty="0">
                <a:latin typeface="Gloucester MT Extra Condensed" panose="02030808020601010101" pitchFamily="18" charset="0"/>
              </a:rPr>
              <a:t> Jamal</a:t>
            </a:r>
          </a:p>
          <a:p>
            <a:pPr algn="ctr"/>
            <a:r>
              <a:rPr lang="en-US" dirty="0">
                <a:latin typeface="Gloucester MT Extra Condensed" panose="02030808020601010101" pitchFamily="18" charset="0"/>
              </a:rPr>
              <a:t>Assist. Lect. Najwa Ibrahim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2" y="602289"/>
            <a:ext cx="19177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341" y="754689"/>
            <a:ext cx="2015067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029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sz="4000" b="1" dirty="0" smtClean="0">
                <a:latin typeface="Gloucester MT Extra Condensed" panose="02030808020601010101" pitchFamily="18" charset="0"/>
              </a:rPr>
              <a:t>Experiment Five</a:t>
            </a:r>
            <a:br>
              <a:rPr lang="en-US" sz="4000" b="1" dirty="0" smtClean="0">
                <a:latin typeface="Gloucester MT Extra Condensed" panose="02030808020601010101" pitchFamily="18" charset="0"/>
              </a:rPr>
            </a:br>
            <a:r>
              <a:rPr lang="en-US" sz="4000" b="1" dirty="0">
                <a:latin typeface="Gloucester MT Extra Condensed" panose="02030808020601010101" pitchFamily="18" charset="0"/>
              </a:rPr>
              <a:t>Critical Angle and Total Internal Reflection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16963"/>
              </a:xfrm>
            </p:spPr>
            <p:txBody>
              <a:bodyPr>
                <a:normAutofit lnSpcReduction="10000"/>
              </a:bodyPr>
              <a:lstStyle/>
              <a:p>
                <a:pPr marL="0" lvl="0" indent="0">
                  <a:buNone/>
                </a:pPr>
                <a:r>
                  <a:rPr lang="en-US" sz="2400" b="1" u="heavy" dirty="0" smtClean="0">
                    <a:latin typeface="Gloucester MT Extra Condensed" panose="02030808020601010101" pitchFamily="18" charset="0"/>
                  </a:rPr>
                  <a:t>Apparatus: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>
                    <a:latin typeface="Gloucester MT Extra Condensed" panose="02030808020601010101" pitchFamily="18" charset="0"/>
                  </a:rPr>
                  <a:t>Laser light source, Protractor, Semicircular blocks glass.</a:t>
                </a:r>
              </a:p>
              <a:p>
                <a:pPr marL="0" lvl="0" indent="0">
                  <a:buNone/>
                </a:pPr>
                <a:r>
                  <a:rPr lang="en-US" sz="2400" b="1" u="heavy" dirty="0" smtClean="0">
                    <a:latin typeface="Gloucester MT Extra Condensed" panose="02030808020601010101" pitchFamily="18" charset="0"/>
                  </a:rPr>
                  <a:t>Theory</a:t>
                </a:r>
                <a:r>
                  <a:rPr lang="en-US" sz="2400" b="1" u="heavy" dirty="0">
                    <a:latin typeface="Gloucester MT Extra Condensed" panose="02030808020601010101" pitchFamily="18" charset="0"/>
                  </a:rPr>
                  <a:t>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1800" i="1" dirty="0">
                    <a:latin typeface="Gloucester MT Extra Condensed" panose="02030808020601010101" pitchFamily="18" charset="0"/>
                  </a:rPr>
                  <a:t>Critical Angle </a:t>
                </a:r>
                <a:r>
                  <a:rPr lang="en-US" sz="1800" dirty="0">
                    <a:latin typeface="Gloucester MT Extra Condensed" panose="02030808020601010101" pitchFamily="18" charset="0"/>
                  </a:rPr>
                  <a:t>is the angle of incidence of a light ray which travels from high optical dense medium to the lower one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sz="180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800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>
                            <a:latin typeface="Cambria Math"/>
                          </a:rPr>
                          <m:t>𝒏</m:t>
                        </m:r>
                      </m:e>
                      <m:sub>
                        <m:r>
                          <a:rPr lang="en-US" sz="180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800" dirty="0">
                    <a:latin typeface="Gloucester MT Extra Condensed" panose="02030808020601010101" pitchFamily="18" charset="0"/>
                  </a:rPr>
                  <a:t> which results in it being refracted at 90 degree to the normal. As an example of the critical angle suppose that a light traveling through water towards the boundary with a less dense material such as air. When the angle of incidence in water reaches a certain critical value, the refracted ray lies along the boundary, having an angle of refraction of (90-degrees). This angle of incidence is known as the critical angle; it is the largest angle of incidence for which refraction can still occur. 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1800" i="1" dirty="0">
                    <a:latin typeface="Gloucester MT Extra Condensed" panose="02030808020601010101" pitchFamily="18" charset="0"/>
                  </a:rPr>
                  <a:t>Total internal reflection </a:t>
                </a:r>
                <a:r>
                  <a:rPr lang="en-US" sz="1800" dirty="0">
                    <a:latin typeface="Gloucester MT Extra Condensed" panose="02030808020601010101" pitchFamily="18" charset="0"/>
                  </a:rPr>
                  <a:t>is the phenomenon which occurs when a propagated </a:t>
                </a:r>
                <a:r>
                  <a:rPr lang="en-US" sz="1800" dirty="0" smtClean="0">
                    <a:latin typeface="Gloucester MT Extra Condensed" panose="02030808020601010101" pitchFamily="18" charset="0"/>
                  </a:rPr>
                  <a:t>wave</a:t>
                </a:r>
                <a:r>
                  <a:rPr lang="en-US" sz="1800" dirty="0">
                    <a:latin typeface="Gloucester MT Extra Condensed" panose="02030808020601010101" pitchFamily="18" charset="0"/>
                  </a:rPr>
                  <a:t> strikes a medium boundary at an angle larger than a particular </a:t>
                </a:r>
                <a:r>
                  <a:rPr lang="en-US" sz="1800" dirty="0" smtClean="0">
                    <a:latin typeface="Gloucester MT Extra Condensed" panose="02030808020601010101" pitchFamily="18" charset="0"/>
                  </a:rPr>
                  <a:t>critical angle</a:t>
                </a:r>
                <a:r>
                  <a:rPr lang="en-US" sz="1800" dirty="0">
                    <a:latin typeface="Gloucester MT Extra Condensed" panose="02030808020601010101" pitchFamily="18" charset="0"/>
                  </a:rPr>
                  <a:t> with respect to the </a:t>
                </a:r>
                <a:r>
                  <a:rPr lang="en-US" sz="1800" dirty="0" smtClean="0">
                    <a:latin typeface="Gloucester MT Extra Condensed" panose="02030808020601010101" pitchFamily="18" charset="0"/>
                  </a:rPr>
                  <a:t>normal</a:t>
                </a:r>
                <a:r>
                  <a:rPr lang="en-US" sz="1800" dirty="0">
                    <a:latin typeface="Gloucester MT Extra Condensed" panose="02030808020601010101" pitchFamily="18" charset="0"/>
                  </a:rPr>
                  <a:t> of the surface. When the </a:t>
                </a:r>
                <a:r>
                  <a:rPr lang="en-US" sz="1800" dirty="0" smtClean="0">
                    <a:latin typeface="Gloucester MT Extra Condensed" panose="02030808020601010101" pitchFamily="18" charset="0"/>
                  </a:rPr>
                  <a:t>refractive index</a:t>
                </a:r>
                <a:r>
                  <a:rPr lang="en-US" sz="1800" dirty="0">
                    <a:latin typeface="Gloucester MT Extra Condensed" panose="02030808020601010101" pitchFamily="18" charset="0"/>
                  </a:rPr>
                  <a:t> is lower on the other side of the boundary and the incident angle is greater than the critical angle, the wave cannot pass through and is entirely </a:t>
                </a:r>
                <a:r>
                  <a:rPr lang="en-US" sz="1800" dirty="0" smtClean="0">
                    <a:latin typeface="Gloucester MT Extra Condensed" panose="02030808020601010101" pitchFamily="18" charset="0"/>
                  </a:rPr>
                  <a:t>reflected. </a:t>
                </a:r>
                <a:r>
                  <a:rPr lang="en-US" sz="1800" dirty="0">
                    <a:latin typeface="Gloucester MT Extra Condensed" panose="02030808020601010101" pitchFamily="18" charset="0"/>
                  </a:rPr>
                  <a:t>Total internal reflection of light can be demonstrated using a semi-circular block of glass or plastic.</a:t>
                </a:r>
              </a:p>
            </p:txBody>
          </p:sp>
        </mc:Choice>
        <mc:Fallback xmlns="">
          <p:sp>
            <p:nvSpPr>
              <p:cNvPr id="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16963"/>
              </a:xfrm>
              <a:blipFill rotWithShape="0">
                <a:blip r:embed="rId2"/>
                <a:stretch>
                  <a:fillRect l="-928" t="-2528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057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59</Words>
  <Application>Microsoft Office PowerPoint</Application>
  <PresentationFormat>Custom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Experiment Five Critical Angle and Total Internal Reflection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Najwa Almusawy</dc:creator>
  <cp:lastModifiedBy>Nada</cp:lastModifiedBy>
  <cp:revision>21</cp:revision>
  <dcterms:created xsi:type="dcterms:W3CDTF">2018-12-01T12:17:18Z</dcterms:created>
  <dcterms:modified xsi:type="dcterms:W3CDTF">2018-12-04T18:03:18Z</dcterms:modified>
</cp:coreProperties>
</file>